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hUMqALhwE2MZ9SNSDzBqJuhbwf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5b299c2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5b299c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4873547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48735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311b4694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311b469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3696f767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3696f7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3696f767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3696f76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696f7677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696f76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696f7677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696f767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3696f7677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3696f767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3696f7677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3696f767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696f767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3696f767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3696f7677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3696f767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696f7677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696f767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3696f7677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3696f767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3696f7677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3696f767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fffb821b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fffb821b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fffb821b5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fffb821b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fffb821b5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fffb821b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fffb821b5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fffb821b5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fffb821b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fffb821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fffb821b5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fffb821b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6b61e501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6b61e5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fffb821b5_5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fffb821b5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fffb821b5_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fffb821b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8733b02e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8733b02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8733b02e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8733b02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733b02e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733b02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83ead43d0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83ead43d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8733b02e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8733b02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8733b02e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8733b02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83ead43d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83ead43d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83ead43d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83ead43d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6b61e501e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6b61e501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83ead43d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83ead43d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83ead43d0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83ead43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83ead43d0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83ead43d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83ead43d0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83ead43d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83ead43d0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83ead43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83ead43d0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83ead43d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83ead43d0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83ead43d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a83ead43d0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a83ead43d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27b3dd0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27b3dd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5b299d0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5b299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27b3dd0a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27b3dd0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5b299d0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5b299d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c5b299c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c5b299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8" name="Google Shape;88;p14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6" name="Google Shape;26;p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45700" lIns="457200" spcFirstLastPara="1" rIns="45700" wrap="square" tIns="3657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wentieth Century"/>
              <a:buNone/>
              <a:defRPr b="0" i="0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5" name="Google Shape;75;p1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1" name="Google Shape;11;p3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67.png"/><Relationship Id="rId8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1.png"/><Relationship Id="rId8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7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image" Target="../media/image62.png"/><Relationship Id="rId5" Type="http://schemas.openxmlformats.org/officeDocument/2006/relationships/image" Target="../media/image88.png"/><Relationship Id="rId6" Type="http://schemas.openxmlformats.org/officeDocument/2006/relationships/image" Target="../media/image80.png"/><Relationship Id="rId7" Type="http://schemas.openxmlformats.org/officeDocument/2006/relationships/image" Target="../media/image92.png"/><Relationship Id="rId8" Type="http://schemas.openxmlformats.org/officeDocument/2006/relationships/image" Target="../media/image8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Relationship Id="rId8" Type="http://schemas.openxmlformats.org/officeDocument/2006/relationships/image" Target="../media/image9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103.png"/><Relationship Id="rId7" Type="http://schemas.openxmlformats.org/officeDocument/2006/relationships/image" Target="../media/image105.png"/><Relationship Id="rId8" Type="http://schemas.openxmlformats.org/officeDocument/2006/relationships/image" Target="../media/image9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Relationship Id="rId4" Type="http://schemas.openxmlformats.org/officeDocument/2006/relationships/image" Target="../media/image96.png"/><Relationship Id="rId5" Type="http://schemas.openxmlformats.org/officeDocument/2006/relationships/image" Target="../media/image102.png"/><Relationship Id="rId6" Type="http://schemas.openxmlformats.org/officeDocument/2006/relationships/image" Target="../media/image106.png"/><Relationship Id="rId7" Type="http://schemas.openxmlformats.org/officeDocument/2006/relationships/image" Target="../media/image112.png"/><Relationship Id="rId8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8.png"/><Relationship Id="rId4" Type="http://schemas.openxmlformats.org/officeDocument/2006/relationships/image" Target="../media/image122.png"/><Relationship Id="rId5" Type="http://schemas.openxmlformats.org/officeDocument/2006/relationships/image" Target="../media/image110.png"/><Relationship Id="rId6" Type="http://schemas.openxmlformats.org/officeDocument/2006/relationships/image" Target="../media/image115.png"/><Relationship Id="rId7" Type="http://schemas.openxmlformats.org/officeDocument/2006/relationships/image" Target="../media/image113.png"/><Relationship Id="rId8" Type="http://schemas.openxmlformats.org/officeDocument/2006/relationships/image" Target="../media/image10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image" Target="../media/image118.png"/><Relationship Id="rId6" Type="http://schemas.openxmlformats.org/officeDocument/2006/relationships/image" Target="../media/image120.png"/><Relationship Id="rId7" Type="http://schemas.openxmlformats.org/officeDocument/2006/relationships/image" Target="../media/image116.png"/><Relationship Id="rId8" Type="http://schemas.openxmlformats.org/officeDocument/2006/relationships/image" Target="../media/image1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9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99.png"/><Relationship Id="rId7" Type="http://schemas.openxmlformats.org/officeDocument/2006/relationships/image" Target="../media/image109.png"/><Relationship Id="rId8" Type="http://schemas.openxmlformats.org/officeDocument/2006/relationships/image" Target="../media/image1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title"/>
          </p:nvPr>
        </p:nvSpPr>
        <p:spPr>
          <a:xfrm>
            <a:off x="1024128" y="585216"/>
            <a:ext cx="80182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/>
              <a:t>12</a:t>
            </a:r>
            <a:r>
              <a:rPr baseline="30000" lang="en-IN"/>
              <a:t>TH</a:t>
            </a:r>
            <a:r>
              <a:rPr lang="en-IN"/>
              <a:t> OCTOBER MEETING</a:t>
            </a:r>
            <a:endParaRPr/>
          </a:p>
        </p:txBody>
      </p:sp>
      <p:sp>
        <p:nvSpPr>
          <p:cNvPr id="94" name="Google Shape;94;p1"/>
          <p:cNvSpPr txBox="1"/>
          <p:nvPr>
            <p:ph idx="1" type="body"/>
          </p:nvPr>
        </p:nvSpPr>
        <p:spPr>
          <a:xfrm>
            <a:off x="1024128" y="2286000"/>
            <a:ext cx="801827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IN"/>
              <a:t>Read over the papers from the reading list</a:t>
            </a:r>
            <a:endParaRPr sz="2000"/>
          </a:p>
          <a:p>
            <a:pPr indent="-137159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</a:pPr>
            <a:r>
              <a:rPr lang="en-IN" sz="2000"/>
              <a:t>Mihailescu et al., (2020): Spatial variations of low mass negative ions in Titan’s upper atmosphere.</a:t>
            </a:r>
            <a:endParaRPr/>
          </a:p>
          <a:p>
            <a:pPr indent="-137159" lvl="1" marL="26517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🢝"/>
            </a:pPr>
            <a:r>
              <a:rPr lang="en-IN" sz="2000"/>
              <a:t>Desai et al., (2017): Carbon Chain Anions and the Growth of Complex Organic Molecules in Titan's Ionosphere.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IN"/>
              <a:t>Downloaded Keras through Tensorflow and read through some of the documentation for Keras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5b299c29_0_9"/>
          <p:cNvSpPr txBox="1"/>
          <p:nvPr>
            <p:ph type="title"/>
          </p:nvPr>
        </p:nvSpPr>
        <p:spPr>
          <a:xfrm>
            <a:off x="1024124" y="585225"/>
            <a:ext cx="3583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Sliced </a:t>
            </a:r>
            <a:r>
              <a:rPr lang="en-IN" sz="3000"/>
              <a:t>Contour Plots</a:t>
            </a:r>
            <a:endParaRPr sz="3000"/>
          </a:p>
        </p:txBody>
      </p:sp>
      <p:sp>
        <p:nvSpPr>
          <p:cNvPr id="167" name="Google Shape;167;gac5b299c29_0_9"/>
          <p:cNvSpPr txBox="1"/>
          <p:nvPr>
            <p:ph idx="1" type="body"/>
          </p:nvPr>
        </p:nvSpPr>
        <p:spPr>
          <a:xfrm>
            <a:off x="752425" y="2286000"/>
            <a:ext cx="3748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For each plot, the model was run 5 times to predict the ion densities at a given longitude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Altitude against Latitude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The average prediction at each altitude was then plotted.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Trained using 100% of data.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IN" sz="1500"/>
              <a:t>Choice of step size led to gaps in data, so need to decrease (longer computational time).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1000"/>
              </a:spcAft>
              <a:buSzPts val="1500"/>
              <a:buChar char="●"/>
            </a:pPr>
            <a:r>
              <a:rPr lang="en-IN" sz="1500"/>
              <a:t>Expected higher densities at lower altitudes, hence need to identify some more problems.</a:t>
            </a:r>
            <a:endParaRPr sz="1500"/>
          </a:p>
        </p:txBody>
      </p:sp>
      <p:pic>
        <p:nvPicPr>
          <p:cNvPr id="168" name="Google Shape;168;gac5b299c2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725" y="3391550"/>
            <a:ext cx="4054424" cy="32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ac5b299c29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023" y="156625"/>
            <a:ext cx="4127826" cy="32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ac5b299c29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9850" y="1325550"/>
            <a:ext cx="3502149" cy="35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48735479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22nd Nov Meeting</a:t>
            </a:r>
            <a:endParaRPr/>
          </a:p>
        </p:txBody>
      </p:sp>
      <p:sp>
        <p:nvSpPr>
          <p:cNvPr id="176" name="Google Shape;176;g6448735479_0_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Worked on improving the model by changing the number of nodes, optimiser, loss function, and number of layers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Significant</a:t>
            </a:r>
            <a:r>
              <a:rPr lang="en-IN"/>
              <a:t> improvements can be seen in the consistency of the predictions when running the model multiple times (due to the number of layers)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Improvements in predicting peaks compared to before (due to optimiser and loss function)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New Model:</a:t>
            </a:r>
            <a:endParaRPr/>
          </a:p>
        </p:txBody>
      </p:sp>
      <p:pic>
        <p:nvPicPr>
          <p:cNvPr id="177" name="Google Shape;177;g64487354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175" y="4278021"/>
            <a:ext cx="5022924" cy="2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11b4694a_0_1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New Model Example</a:t>
            </a:r>
            <a:endParaRPr/>
          </a:p>
        </p:txBody>
      </p:sp>
      <p:sp>
        <p:nvSpPr>
          <p:cNvPr id="183" name="Google Shape;183;ga311b4694a_0_1"/>
          <p:cNvSpPr txBox="1"/>
          <p:nvPr>
            <p:ph idx="1" type="body"/>
          </p:nvPr>
        </p:nvSpPr>
        <p:spPr>
          <a:xfrm>
            <a:off x="1024128" y="1864175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Ran </a:t>
            </a:r>
            <a:r>
              <a:rPr lang="en-IN"/>
              <a:t>both models once for 2000 epochs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 sz="1800"/>
              <a:t>Old Model												New Model</a:t>
            </a:r>
            <a:endParaRPr sz="1800"/>
          </a:p>
        </p:txBody>
      </p:sp>
      <p:pic>
        <p:nvPicPr>
          <p:cNvPr id="184" name="Google Shape;184;ga311b4694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25" y="2852300"/>
            <a:ext cx="5043600" cy="37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a311b4694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175" y="2852300"/>
            <a:ext cx="5043600" cy="3729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3696f7677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30th November Meeting: Parameter Choices &amp; Errors</a:t>
            </a:r>
            <a:endParaRPr sz="3500"/>
          </a:p>
        </p:txBody>
      </p:sp>
      <p:sp>
        <p:nvSpPr>
          <p:cNvPr id="191" name="Google Shape;191;ga3696f7677_0_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Made plots for epochs, layers, nodes, activation, loss, and optimiser vs error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Conducted the experiment for models with and without the electron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The error was found by running the model 5 times and taking the average error. We recorded mean absolute percentage error as well as mean-squared error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The error was found by training the model on 80% of the data and comparing predictions to a test set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696f7677_1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Number of Epochs</a:t>
            </a:r>
            <a:endParaRPr/>
          </a:p>
        </p:txBody>
      </p:sp>
      <p:sp>
        <p:nvSpPr>
          <p:cNvPr id="197" name="Google Shape;197;ga3696f7677_1_0"/>
          <p:cNvSpPr txBox="1"/>
          <p:nvPr>
            <p:ph idx="1" type="body"/>
          </p:nvPr>
        </p:nvSpPr>
        <p:spPr>
          <a:xfrm>
            <a:off x="1024126" y="2286000"/>
            <a:ext cx="68103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900"/>
              <a:t>The plots show how the number of epochs impacts the training fit and the actual </a:t>
            </a:r>
            <a:r>
              <a:rPr lang="en-IN" sz="1900"/>
              <a:t>precision</a:t>
            </a:r>
            <a:r>
              <a:rPr lang="en-IN" sz="1900"/>
              <a:t> error (validation set loss) for a model with all 5 inputs (top) and just 3 spatial inputs (bottom)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Initially, both training and validation set improve, but after a while only validation set accuracy improves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This suggests that after this point, training further does not benefit the model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IN" sz="1900"/>
              <a:t>In some cases, the validation set error is worse for higher epochs, this is known as overfitting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98" name="Google Shape;198;ga3696f767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425" y="687475"/>
            <a:ext cx="38862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a3696f767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425" y="3221125"/>
            <a:ext cx="38862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3696f7677_1_5"/>
          <p:cNvSpPr txBox="1"/>
          <p:nvPr>
            <p:ph type="title"/>
          </p:nvPr>
        </p:nvSpPr>
        <p:spPr>
          <a:xfrm>
            <a:off x="1024127" y="585225"/>
            <a:ext cx="4578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Number of Nodes</a:t>
            </a:r>
            <a:endParaRPr sz="3500"/>
          </a:p>
        </p:txBody>
      </p:sp>
      <p:sp>
        <p:nvSpPr>
          <p:cNvPr id="205" name="Google Shape;205;ga3696f7677_1_5"/>
          <p:cNvSpPr txBox="1"/>
          <p:nvPr>
            <p:ph idx="1" type="body"/>
          </p:nvPr>
        </p:nvSpPr>
        <p:spPr>
          <a:xfrm>
            <a:off x="1024127" y="2286000"/>
            <a:ext cx="45783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Increasing the number of nodes </a:t>
            </a:r>
            <a:r>
              <a:rPr lang="en-IN"/>
              <a:t>improves</a:t>
            </a:r>
            <a:r>
              <a:rPr lang="en-IN"/>
              <a:t> performance up to ~100 nodes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After this point, there is no significant effect when changing the number of nodes</a:t>
            </a:r>
            <a:endParaRPr/>
          </a:p>
        </p:txBody>
      </p:sp>
      <p:pic>
        <p:nvPicPr>
          <p:cNvPr id="206" name="Google Shape;206;ga3696f7677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300" y="821038"/>
            <a:ext cx="6027925" cy="52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696f7677_1_10"/>
          <p:cNvSpPr txBox="1"/>
          <p:nvPr>
            <p:ph idx="1" type="body"/>
          </p:nvPr>
        </p:nvSpPr>
        <p:spPr>
          <a:xfrm>
            <a:off x="1203500" y="2244600"/>
            <a:ext cx="4481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Mean average error is slightly better than mean-squared error.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Mean-squared log error is by far the worst and gives inconsistent results</a:t>
            </a:r>
            <a:endParaRPr/>
          </a:p>
        </p:txBody>
      </p:sp>
      <p:sp>
        <p:nvSpPr>
          <p:cNvPr id="212" name="Google Shape;212;ga3696f7677_1_10"/>
          <p:cNvSpPr txBox="1"/>
          <p:nvPr>
            <p:ph type="title"/>
          </p:nvPr>
        </p:nvSpPr>
        <p:spPr>
          <a:xfrm>
            <a:off x="1024127" y="585225"/>
            <a:ext cx="4578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Loss Function Error</a:t>
            </a:r>
            <a:endParaRPr sz="3500"/>
          </a:p>
        </p:txBody>
      </p:sp>
      <p:pic>
        <p:nvPicPr>
          <p:cNvPr id="213" name="Google Shape;213;ga3696f7677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700" y="825400"/>
            <a:ext cx="6033300" cy="52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696f7677_1_15"/>
          <p:cNvSpPr txBox="1"/>
          <p:nvPr>
            <p:ph idx="1" type="body"/>
          </p:nvPr>
        </p:nvSpPr>
        <p:spPr>
          <a:xfrm>
            <a:off x="1024126" y="2286000"/>
            <a:ext cx="5006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The results are not consistent between the 3 input and the 5 input models. For the 5 input models, Adagrad and Adadelta perform much worse than the others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Overall, adam or RMSprop provide good results for the 3 and 5 input models</a:t>
            </a:r>
            <a:endParaRPr/>
          </a:p>
        </p:txBody>
      </p:sp>
      <p:sp>
        <p:nvSpPr>
          <p:cNvPr id="219" name="Google Shape;219;ga3696f7677_1_15"/>
          <p:cNvSpPr txBox="1"/>
          <p:nvPr>
            <p:ph type="title"/>
          </p:nvPr>
        </p:nvSpPr>
        <p:spPr>
          <a:xfrm>
            <a:off x="1024127" y="585225"/>
            <a:ext cx="4578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Optimiser Error</a:t>
            </a:r>
            <a:endParaRPr sz="3500"/>
          </a:p>
        </p:txBody>
      </p:sp>
      <p:pic>
        <p:nvPicPr>
          <p:cNvPr id="220" name="Google Shape;220;ga3696f7677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825" y="1175712"/>
            <a:ext cx="5960375" cy="46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3696f7677_1_20"/>
          <p:cNvSpPr txBox="1"/>
          <p:nvPr>
            <p:ph idx="1" type="body"/>
          </p:nvPr>
        </p:nvSpPr>
        <p:spPr>
          <a:xfrm>
            <a:off x="1024127" y="2286000"/>
            <a:ext cx="47919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All the activation functions except softmax provide similar results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Selu gives the lowest rms for the 5 input model whereas sigmoid gives the lowest rms for the 3 input model</a:t>
            </a:r>
            <a:endParaRPr/>
          </a:p>
        </p:txBody>
      </p:sp>
      <p:pic>
        <p:nvPicPr>
          <p:cNvPr id="226" name="Google Shape;226;ga3696f7677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049" y="1131500"/>
            <a:ext cx="6131950" cy="45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a3696f7677_1_20"/>
          <p:cNvSpPr txBox="1"/>
          <p:nvPr>
            <p:ph type="title"/>
          </p:nvPr>
        </p:nvSpPr>
        <p:spPr>
          <a:xfrm>
            <a:off x="1024127" y="585225"/>
            <a:ext cx="4578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Activation Function Error</a:t>
            </a:r>
            <a:endParaRPr sz="3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3696f7677_1_25"/>
          <p:cNvSpPr txBox="1"/>
          <p:nvPr>
            <p:ph idx="1" type="body"/>
          </p:nvPr>
        </p:nvSpPr>
        <p:spPr>
          <a:xfrm>
            <a:off x="1024125" y="2286000"/>
            <a:ext cx="5281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Increasing the number of layers gives better results and decreases the variance between predictions between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Increasing the number of layers beyond 4 does not seem to provide any better results</a:t>
            </a:r>
            <a:endParaRPr/>
          </a:p>
        </p:txBody>
      </p:sp>
      <p:pic>
        <p:nvPicPr>
          <p:cNvPr id="233" name="Google Shape;233;ga3696f7677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050" y="1125788"/>
            <a:ext cx="5885950" cy="46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a3696f7677_1_25"/>
          <p:cNvSpPr txBox="1"/>
          <p:nvPr>
            <p:ph type="title"/>
          </p:nvPr>
        </p:nvSpPr>
        <p:spPr>
          <a:xfrm>
            <a:off x="1024127" y="585225"/>
            <a:ext cx="45783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Number of Layers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" name="Google Shape;102;p2"/>
          <p:cNvSpPr txBox="1"/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IN">
                <a:solidFill>
                  <a:srgbClr val="FFFFFF"/>
                </a:solidFill>
              </a:rPr>
              <a:t>26</a:t>
            </a:r>
            <a:r>
              <a:rPr baseline="30000" lang="en-IN">
                <a:solidFill>
                  <a:srgbClr val="FFFFFF"/>
                </a:solidFill>
              </a:rPr>
              <a:t>TH</a:t>
            </a:r>
            <a:r>
              <a:rPr lang="en-IN">
                <a:solidFill>
                  <a:srgbClr val="FFFFFF"/>
                </a:solidFill>
              </a:rPr>
              <a:t> OCTOBER MEETING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3" name="Google Shape;103;p2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D0EE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1024129" y="2286000"/>
            <a:ext cx="3791711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IN">
                <a:solidFill>
                  <a:srgbClr val="FFFFFF"/>
                </a:solidFill>
              </a:rPr>
              <a:t>Followed YouTube tutorials for making our own neural networks.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IN">
                <a:solidFill>
                  <a:srgbClr val="FFFFFF"/>
                </a:solidFill>
              </a:rPr>
              <a:t>Made linear regression model in Python using Keras.</a:t>
            </a:r>
            <a:endParaRPr/>
          </a:p>
          <a:p>
            <a:pPr indent="-137159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</a:pPr>
            <a:r>
              <a:rPr lang="en-IN">
                <a:solidFill>
                  <a:srgbClr val="FFFFFF"/>
                </a:solidFill>
              </a:rPr>
              <a:t>Made univariate models to predict sin waves and multivariate models to predict quadratics</a:t>
            </a:r>
            <a:endParaRPr/>
          </a:p>
          <a:p>
            <a:pPr indent="0" lvl="1" marL="12801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572862"/>
            <a:ext cx="5455921" cy="37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696f7677_1_43"/>
          <p:cNvSpPr txBox="1"/>
          <p:nvPr>
            <p:ph type="title"/>
          </p:nvPr>
        </p:nvSpPr>
        <p:spPr>
          <a:xfrm>
            <a:off x="1024125" y="585225"/>
            <a:ext cx="8083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Heat Maps using </a:t>
            </a:r>
            <a:r>
              <a:rPr lang="en-IN" sz="3500"/>
              <a:t>C</a:t>
            </a:r>
            <a:r>
              <a:rPr lang="en-IN" sz="3500"/>
              <a:t>hosen Parameters</a:t>
            </a:r>
            <a:endParaRPr sz="3500"/>
          </a:p>
        </p:txBody>
      </p:sp>
      <p:sp>
        <p:nvSpPr>
          <p:cNvPr id="240" name="Google Shape;240;ga3696f7677_1_43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Parameters chosen: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Loss function: Mean Absolute Error (MAE)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Optimiser: RMS Prop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Activation Function: Scaled Exponential Linear Unit (SELU)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Number of Layers: 1 LSTM layer 4 Dense Layers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Number of Epochs: 200 (better for more but limited due to computational time)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Number of nodes: (In order from LSTM layer to Dense layers) (100, 50, 25, 1)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3696f7677_1_71"/>
          <p:cNvSpPr txBox="1"/>
          <p:nvPr>
            <p:ph type="title"/>
          </p:nvPr>
        </p:nvSpPr>
        <p:spPr>
          <a:xfrm>
            <a:off x="1005400" y="-147125"/>
            <a:ext cx="8674800" cy="74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Latitude</a:t>
            </a:r>
            <a:r>
              <a:rPr lang="en-IN" sz="3500"/>
              <a:t> vs Longitude at chosen altitudes </a:t>
            </a:r>
            <a:endParaRPr sz="3500"/>
          </a:p>
        </p:txBody>
      </p:sp>
      <p:pic>
        <p:nvPicPr>
          <p:cNvPr id="246" name="Google Shape;246;ga3696f7677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50" y="644176"/>
            <a:ext cx="4179825" cy="31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a3696f7677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462" y="464755"/>
            <a:ext cx="4302225" cy="319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a3696f7677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050" y="3751094"/>
            <a:ext cx="4179825" cy="310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a3696f7677_1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650" y="3574200"/>
            <a:ext cx="4417800" cy="328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3696f7677_1_53"/>
          <p:cNvSpPr txBox="1"/>
          <p:nvPr>
            <p:ph type="title"/>
          </p:nvPr>
        </p:nvSpPr>
        <p:spPr>
          <a:xfrm>
            <a:off x="779025" y="0"/>
            <a:ext cx="5494200" cy="8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Latitude vs Altitude (to scale)</a:t>
            </a:r>
            <a:endParaRPr sz="3500"/>
          </a:p>
        </p:txBody>
      </p:sp>
      <p:pic>
        <p:nvPicPr>
          <p:cNvPr id="255" name="Google Shape;255;ga3696f7677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088" y="3670050"/>
            <a:ext cx="4182837" cy="29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a3696f7677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375" y="814200"/>
            <a:ext cx="4182850" cy="29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a3696f7677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088" y="609488"/>
            <a:ext cx="4182850" cy="296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a3696f7677_1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6388" y="3670050"/>
            <a:ext cx="4182837" cy="29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3696f7677_1_48"/>
          <p:cNvSpPr txBox="1"/>
          <p:nvPr>
            <p:ph type="title"/>
          </p:nvPr>
        </p:nvSpPr>
        <p:spPr>
          <a:xfrm>
            <a:off x="944625" y="116975"/>
            <a:ext cx="7034400" cy="63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/>
              <a:t>Latitude vs </a:t>
            </a:r>
            <a:r>
              <a:rPr lang="en-IN" sz="3500"/>
              <a:t>Altitude</a:t>
            </a:r>
            <a:r>
              <a:rPr lang="en-IN" sz="3500"/>
              <a:t> (Colour Adjusted)</a:t>
            </a:r>
            <a:endParaRPr sz="3500"/>
          </a:p>
        </p:txBody>
      </p:sp>
      <p:pic>
        <p:nvPicPr>
          <p:cNvPr id="264" name="Google Shape;264;ga3696f7677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975" y="3780160"/>
            <a:ext cx="4089400" cy="295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a3696f7677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26" y="827275"/>
            <a:ext cx="4089400" cy="2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a3696f7677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976" y="827276"/>
            <a:ext cx="4089400" cy="295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a3696f7677_1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14" y="3780151"/>
            <a:ext cx="4089413" cy="2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fffb821b5_3_0"/>
          <p:cNvSpPr txBox="1"/>
          <p:nvPr>
            <p:ph type="title"/>
          </p:nvPr>
        </p:nvSpPr>
        <p:spPr>
          <a:xfrm>
            <a:off x="1832653" y="10039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7th November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afffb821b5_3_0"/>
          <p:cNvSpPr txBox="1"/>
          <p:nvPr>
            <p:ph idx="1" type="body"/>
          </p:nvPr>
        </p:nvSpPr>
        <p:spPr>
          <a:xfrm>
            <a:off x="1457903" y="1925025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Completed the tasks for this meeting: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Made </a:t>
            </a:r>
            <a:r>
              <a:rPr lang="en-IN"/>
              <a:t>latitude</a:t>
            </a:r>
            <a:r>
              <a:rPr lang="en-IN"/>
              <a:t> vs longitude plots with individual colourbar range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Produced results using models trained at higher number of Epochs (2000)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Researched into next step to find a way to enhance the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fffb821b5_5_0"/>
          <p:cNvSpPr txBox="1"/>
          <p:nvPr>
            <p:ph type="title"/>
          </p:nvPr>
        </p:nvSpPr>
        <p:spPr>
          <a:xfrm>
            <a:off x="1024125" y="426420"/>
            <a:ext cx="9720000" cy="68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Lat v Long plots with Adjusted Colour-bars</a:t>
            </a:r>
            <a:endParaRPr sz="3000"/>
          </a:p>
        </p:txBody>
      </p:sp>
      <p:pic>
        <p:nvPicPr>
          <p:cNvPr id="279" name="Google Shape;279;gafffb821b5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188" y="111162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fffb821b5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500" y="1111613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fffb821b5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488" y="3960275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fffb821b5_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9188" y="3960275"/>
            <a:ext cx="36290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fffb821b5_3_5"/>
          <p:cNvSpPr txBox="1"/>
          <p:nvPr>
            <p:ph type="title"/>
          </p:nvPr>
        </p:nvSpPr>
        <p:spPr>
          <a:xfrm>
            <a:off x="1024125" y="585222"/>
            <a:ext cx="9720000" cy="95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2000 Epoch models</a:t>
            </a:r>
            <a:endParaRPr sz="3000"/>
          </a:p>
        </p:txBody>
      </p:sp>
      <p:sp>
        <p:nvSpPr>
          <p:cNvPr id="288" name="Google Shape;288;gafffb821b5_3_5"/>
          <p:cNvSpPr txBox="1"/>
          <p:nvPr>
            <p:ph idx="1" type="body"/>
          </p:nvPr>
        </p:nvSpPr>
        <p:spPr>
          <a:xfrm>
            <a:off x="1024128" y="18673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Performed predictions using standard parameters at 2000 epochs with a starting point of 200 nodes on the LSTM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prediction over 1 cycle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 </a:t>
            </a:r>
            <a:endParaRPr/>
          </a:p>
        </p:txBody>
      </p:sp>
      <p:pic>
        <p:nvPicPr>
          <p:cNvPr id="289" name="Google Shape;289;gafffb821b5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600" y="3401200"/>
            <a:ext cx="36671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afffb821b5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00" y="3401200"/>
            <a:ext cx="36099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afffb821b5_3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4088" y="3401200"/>
            <a:ext cx="36671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fffb821b5_5_16"/>
          <p:cNvSpPr txBox="1"/>
          <p:nvPr>
            <p:ph type="title"/>
          </p:nvPr>
        </p:nvSpPr>
        <p:spPr>
          <a:xfrm>
            <a:off x="1024125" y="585220"/>
            <a:ext cx="9720000" cy="61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Average of 2000 epoch models over 5 cycles</a:t>
            </a:r>
            <a:endParaRPr sz="3000"/>
          </a:p>
        </p:txBody>
      </p:sp>
      <p:pic>
        <p:nvPicPr>
          <p:cNvPr id="297" name="Google Shape;297;gafffb821b5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644" y="1270600"/>
            <a:ext cx="7206706" cy="51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fffb821b5_2_0"/>
          <p:cNvSpPr txBox="1"/>
          <p:nvPr>
            <p:ph type="title"/>
          </p:nvPr>
        </p:nvSpPr>
        <p:spPr>
          <a:xfrm>
            <a:off x="1024128" y="599641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Conv1D Layer</a:t>
            </a:r>
            <a:endParaRPr/>
          </a:p>
        </p:txBody>
      </p:sp>
      <p:sp>
        <p:nvSpPr>
          <p:cNvPr id="303" name="Google Shape;303;gafffb821b5_2_0"/>
          <p:cNvSpPr txBox="1"/>
          <p:nvPr>
            <p:ph idx="1" type="body"/>
          </p:nvPr>
        </p:nvSpPr>
        <p:spPr>
          <a:xfrm>
            <a:off x="1024127" y="1852875"/>
            <a:ext cx="41592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Convolutional Neural Networks (CNNs) are used to find features within a dataset using a ‘filter’ that highlights important aspects within the data to the model.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Here, a 1D convolution was used with 200 nodes, with a Selu activation function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The convolution performed worse, but there is a lot of potential to improve</a:t>
            </a:r>
            <a:endParaRPr/>
          </a:p>
        </p:txBody>
      </p:sp>
      <p:pic>
        <p:nvPicPr>
          <p:cNvPr id="304" name="Google Shape;304;gafffb821b5_2_0"/>
          <p:cNvPicPr preferRelativeResize="0"/>
          <p:nvPr/>
        </p:nvPicPr>
        <p:blipFill rotWithShape="1">
          <a:blip r:embed="rId3">
            <a:alphaModFix/>
          </a:blip>
          <a:srcRect b="150209" l="112590" r="-112590" t="-150209"/>
          <a:stretch/>
        </p:blipFill>
        <p:spPr>
          <a:xfrm>
            <a:off x="8562963" y="-973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afffb821b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700" y="1687475"/>
            <a:ext cx="5657325" cy="3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fffb821b5_4_0"/>
          <p:cNvSpPr txBox="1"/>
          <p:nvPr>
            <p:ph type="title"/>
          </p:nvPr>
        </p:nvSpPr>
        <p:spPr>
          <a:xfrm>
            <a:off x="1024125" y="585220"/>
            <a:ext cx="9720000" cy="65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Sample Results</a:t>
            </a:r>
            <a:endParaRPr sz="3000"/>
          </a:p>
        </p:txBody>
      </p:sp>
      <p:sp>
        <p:nvSpPr>
          <p:cNvPr id="311" name="Google Shape;311;gafffb821b5_4_0"/>
          <p:cNvSpPr txBox="1"/>
          <p:nvPr>
            <p:ph idx="1" type="body"/>
          </p:nvPr>
        </p:nvSpPr>
        <p:spPr>
          <a:xfrm>
            <a:off x="1024127" y="2286000"/>
            <a:ext cx="36537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These results are for a basic convolutional layer + LSTM layer and were run once with 2000 epochs</a:t>
            </a:r>
            <a:endParaRPr/>
          </a:p>
        </p:txBody>
      </p:sp>
      <p:pic>
        <p:nvPicPr>
          <p:cNvPr id="312" name="Google Shape;312;gafffb821b5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350" y="6602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fffb821b5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13" y="7566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fffb821b5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9350" y="3962650"/>
            <a:ext cx="3733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b61e501e_0_0"/>
          <p:cNvSpPr txBox="1"/>
          <p:nvPr>
            <p:ph type="title"/>
          </p:nvPr>
        </p:nvSpPr>
        <p:spPr>
          <a:xfrm>
            <a:off x="1024128" y="471509"/>
            <a:ext cx="4389000" cy="173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2nd November Meeting</a:t>
            </a:r>
            <a:endParaRPr/>
          </a:p>
        </p:txBody>
      </p:sp>
      <p:sp>
        <p:nvSpPr>
          <p:cNvPr id="111" name="Google Shape;111;ga6b61e501e_0_0"/>
          <p:cNvSpPr txBox="1"/>
          <p:nvPr>
            <p:ph idx="1" type="body"/>
          </p:nvPr>
        </p:nvSpPr>
        <p:spPr>
          <a:xfrm>
            <a:off x="5715000" y="822960"/>
            <a:ext cx="5678400" cy="5184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ga6b61e501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625" y="0"/>
            <a:ext cx="5678398" cy="361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a6b61e501e_0_0"/>
          <p:cNvSpPr txBox="1"/>
          <p:nvPr>
            <p:ph idx="2" type="body"/>
          </p:nvPr>
        </p:nvSpPr>
        <p:spPr>
          <a:xfrm>
            <a:off x="1024128" y="2257506"/>
            <a:ext cx="4389000" cy="37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/>
              <a:t>Changed the LSTM model to work with the processed Cassini data.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Currently a basic model with one LSTM layer (50 nodes) and a Dense layer (1 node)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Implemented training and test sets to measure performance of the model (80/20 split)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/>
              <a:t>Looked at George’s model to compare performance between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To do: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Improve model by adding layers/ other modifications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N"/>
              <a:t>Propagate uncertainties</a:t>
            </a:r>
            <a:endParaRPr/>
          </a:p>
        </p:txBody>
      </p:sp>
      <p:pic>
        <p:nvPicPr>
          <p:cNvPr id="114" name="Google Shape;114;ga6b61e501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3616375"/>
            <a:ext cx="5385602" cy="32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fffb821b5_5_9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Sample Lat v Long result</a:t>
            </a:r>
            <a:endParaRPr/>
          </a:p>
        </p:txBody>
      </p:sp>
      <p:sp>
        <p:nvSpPr>
          <p:cNvPr id="320" name="Google Shape;320;gafffb821b5_5_9"/>
          <p:cNvSpPr txBox="1"/>
          <p:nvPr>
            <p:ph idx="1" type="body"/>
          </p:nvPr>
        </p:nvSpPr>
        <p:spPr>
          <a:xfrm>
            <a:off x="1024127" y="2286000"/>
            <a:ext cx="4678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Sample prediction at altitude of 1050km: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using 1LSTM and 1Conv1D layer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averaged over 5 cycles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200 starting nodes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Char char="●"/>
            </a:pPr>
            <a:r>
              <a:rPr lang="en-IN"/>
              <a:t>2000 epochs</a:t>
            </a:r>
            <a:endParaRPr/>
          </a:p>
        </p:txBody>
      </p:sp>
      <p:pic>
        <p:nvPicPr>
          <p:cNvPr id="321" name="Google Shape;321;gafffb821b5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657" y="1809175"/>
            <a:ext cx="6009131" cy="43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fffb821b5_4_12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Further Steps</a:t>
            </a:r>
            <a:endParaRPr/>
          </a:p>
        </p:txBody>
      </p:sp>
      <p:sp>
        <p:nvSpPr>
          <p:cNvPr id="327" name="Google Shape;327;gafffb821b5_4_12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Could look into how to create a better CNN by improving </a:t>
            </a:r>
            <a:r>
              <a:rPr lang="en-IN"/>
              <a:t>existing</a:t>
            </a:r>
            <a:r>
              <a:rPr lang="en-IN"/>
              <a:t> model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There are many parameters that can be improved, for example more convolutional layers, pooling layers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Can create a new model using a 3D convolution neural network instead of the 1D layer used here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This network would take inputs in a different form, so would take more time to make.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Make other improvements that do not involve CNNs.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8733b02ea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11th December Meeting</a:t>
            </a:r>
            <a:endParaRPr/>
          </a:p>
        </p:txBody>
      </p:sp>
      <p:sp>
        <p:nvSpPr>
          <p:cNvPr id="333" name="Google Shape;333;g78733b02ea_0_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400"/>
              <a:t>Epoch Analysis:</a:t>
            </a:r>
            <a:endParaRPr sz="24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IN" sz="2400"/>
              <a:t>To investigate shifting peak from previous results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IN" sz="2400"/>
              <a:t>Performed error analysis on varying number of epochs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IN" sz="2400"/>
              <a:t>Generated predictions for both types of contour plots</a:t>
            </a:r>
            <a:endParaRPr sz="2400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○"/>
            </a:pPr>
            <a:r>
              <a:rPr lang="en-IN" sz="2400"/>
              <a:t>Latitude vs longitude at </a:t>
            </a:r>
            <a:r>
              <a:rPr lang="en-IN" sz="2400"/>
              <a:t>1000 km</a:t>
            </a:r>
            <a:r>
              <a:rPr lang="en-IN" sz="2400"/>
              <a:t> and </a:t>
            </a:r>
            <a:r>
              <a:rPr lang="en-IN" sz="2400"/>
              <a:t>1125 km</a:t>
            </a:r>
            <a:r>
              <a:rPr lang="en-IN" sz="2400"/>
              <a:t> altitudes.</a:t>
            </a:r>
            <a:endParaRPr sz="2400"/>
          </a:p>
          <a:p>
            <a:pPr indent="-381000" lvl="1" marL="914400" rtl="0" algn="l">
              <a:spcBef>
                <a:spcPts val="200"/>
              </a:spcBef>
              <a:spcAft>
                <a:spcPts val="0"/>
              </a:spcAft>
              <a:buSzPts val="2400"/>
              <a:buChar char="○"/>
            </a:pPr>
            <a:r>
              <a:rPr lang="en-IN" sz="2400"/>
              <a:t>Altitude vs latitude at 0 degrees longitude.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8733b02ea_0_5"/>
          <p:cNvSpPr txBox="1"/>
          <p:nvPr>
            <p:ph type="title"/>
          </p:nvPr>
        </p:nvSpPr>
        <p:spPr>
          <a:xfrm>
            <a:off x="1024125" y="585220"/>
            <a:ext cx="9720000" cy="65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Error against number of Epochs</a:t>
            </a:r>
            <a:endParaRPr sz="3000"/>
          </a:p>
        </p:txBody>
      </p:sp>
      <p:sp>
        <p:nvSpPr>
          <p:cNvPr id="339" name="Google Shape;339;g78733b02ea_0_5"/>
          <p:cNvSpPr txBox="1"/>
          <p:nvPr>
            <p:ph idx="1" type="body"/>
          </p:nvPr>
        </p:nvSpPr>
        <p:spPr>
          <a:xfrm>
            <a:off x="1024125" y="1590650"/>
            <a:ext cx="47136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Error decreases steadily until about 1000 epochs, and there is another slight decrease from 1000 to 1500 epochs.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/>
              <a:t>From 1500 to 2000 epochs there seems to be overfitting as error increases slightly again</a:t>
            </a:r>
            <a:endParaRPr/>
          </a:p>
        </p:txBody>
      </p:sp>
      <p:pic>
        <p:nvPicPr>
          <p:cNvPr id="340" name="Google Shape;340;g78733b02e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25" y="1133574"/>
            <a:ext cx="6047272" cy="45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733b02ea_0_33"/>
          <p:cNvSpPr txBox="1"/>
          <p:nvPr>
            <p:ph idx="1" type="body"/>
          </p:nvPr>
        </p:nvSpPr>
        <p:spPr>
          <a:xfrm>
            <a:off x="1024127" y="1477600"/>
            <a:ext cx="48375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-IN" sz="2400"/>
              <a:t>Can see that error seems to linearly decrease with an exponentially increasing number of epochs.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IN" sz="2400"/>
              <a:t>Stops decreasing at  ~1500 epochs and starts to increase past this value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IN" sz="2400"/>
              <a:t>This is likely to be the limit at which overtraining occurs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46" name="Google Shape;346;g78733b02ea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900" y="1222450"/>
            <a:ext cx="5813125" cy="44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78733b02ea_0_33"/>
          <p:cNvSpPr txBox="1"/>
          <p:nvPr>
            <p:ph type="title"/>
          </p:nvPr>
        </p:nvSpPr>
        <p:spPr>
          <a:xfrm>
            <a:off x="1024125" y="585220"/>
            <a:ext cx="9720000" cy="65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Error against number of Epochs (log scale)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83ead43d0_0_159"/>
          <p:cNvSpPr txBox="1"/>
          <p:nvPr>
            <p:ph type="title"/>
          </p:nvPr>
        </p:nvSpPr>
        <p:spPr>
          <a:xfrm>
            <a:off x="1024125" y="585221"/>
            <a:ext cx="9720000" cy="91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80/20 train-test split with chosen parameters</a:t>
            </a:r>
            <a:endParaRPr sz="3000"/>
          </a:p>
        </p:txBody>
      </p:sp>
      <p:sp>
        <p:nvSpPr>
          <p:cNvPr id="353" name="Google Shape;353;ga83ead43d0_0_159"/>
          <p:cNvSpPr txBox="1"/>
          <p:nvPr>
            <p:ph idx="1" type="body"/>
          </p:nvPr>
        </p:nvSpPr>
        <p:spPr>
          <a:xfrm>
            <a:off x="937500" y="1627000"/>
            <a:ext cx="5215500" cy="46536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/>
              <a:t>Parameters that would produce optimal prediction: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Loss function: Mean Absolute Error (MAE)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Optimiser: RMS Prop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Activation Function: Scaled Exponential Linear Unit (SELU)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Number of Layers: 1 LSTM layer 4 Dense Layers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Number of Epochs: 1500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IN" sz="2000"/>
              <a:t>Number of nodes: (In order from LSTM layer to Dense layers) (100, 50, 25, 1)</a:t>
            </a:r>
            <a:endParaRPr sz="2000"/>
          </a:p>
        </p:txBody>
      </p:sp>
      <p:pic>
        <p:nvPicPr>
          <p:cNvPr id="354" name="Google Shape;354;ga83ead43d0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75" y="1785825"/>
            <a:ext cx="5528411" cy="40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8733b02ea_0_10"/>
          <p:cNvSpPr txBox="1"/>
          <p:nvPr>
            <p:ph type="title"/>
          </p:nvPr>
        </p:nvSpPr>
        <p:spPr>
          <a:xfrm>
            <a:off x="1024125" y="313945"/>
            <a:ext cx="97200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1000 km at 20 epochs: (largely inconsistent)</a:t>
            </a:r>
            <a:endParaRPr sz="3000"/>
          </a:p>
        </p:txBody>
      </p:sp>
      <p:pic>
        <p:nvPicPr>
          <p:cNvPr id="360" name="Google Shape;360;g78733b02e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00" y="880700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78733b02e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88" y="8807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78733b02ea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838" y="880700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78733b02ea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4263" y="352865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78733b02ea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088" y="3528650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78733b02ea_0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0462" y="3477413"/>
            <a:ext cx="3769500" cy="275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78733b02ea_0_10"/>
          <p:cNvSpPr txBox="1"/>
          <p:nvPr>
            <p:ph idx="1" type="body"/>
          </p:nvPr>
        </p:nvSpPr>
        <p:spPr>
          <a:xfrm>
            <a:off x="9077400" y="59850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78733b02ea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38" y="84435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78733b02ea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87" y="3691800"/>
            <a:ext cx="3562350" cy="2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78733b02ea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3388" y="844350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78733b02ea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825" y="844350"/>
            <a:ext cx="35623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78733b02ea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475" y="3667475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78733b02ea_0_20"/>
          <p:cNvSpPr txBox="1"/>
          <p:nvPr>
            <p:ph type="title"/>
          </p:nvPr>
        </p:nvSpPr>
        <p:spPr>
          <a:xfrm>
            <a:off x="944350" y="218195"/>
            <a:ext cx="97200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1000 km at 200 epochs: (slightly more consistent shape)</a:t>
            </a:r>
            <a:endParaRPr sz="3000"/>
          </a:p>
        </p:txBody>
      </p:sp>
      <p:pic>
        <p:nvPicPr>
          <p:cNvPr id="377" name="Google Shape;377;g78733b02ea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4979" y="3599762"/>
            <a:ext cx="3814596" cy="27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8733b02ea_0_20"/>
          <p:cNvSpPr txBox="1"/>
          <p:nvPr>
            <p:ph idx="1" type="body"/>
          </p:nvPr>
        </p:nvSpPr>
        <p:spPr>
          <a:xfrm>
            <a:off x="8764463" y="612870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a83ead43d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13" y="820450"/>
            <a:ext cx="3476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a83ead43d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938" y="3468400"/>
            <a:ext cx="3476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a83ead43d0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213" y="82045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a83ead43d0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775" y="3468400"/>
            <a:ext cx="3476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a83ead43d0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738" y="820450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a83ead43d0_0_22"/>
          <p:cNvSpPr txBox="1"/>
          <p:nvPr>
            <p:ph type="title"/>
          </p:nvPr>
        </p:nvSpPr>
        <p:spPr>
          <a:xfrm>
            <a:off x="944350" y="218195"/>
            <a:ext cx="97200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1000 km at 1000 epochs: (more complexities in the prediction)</a:t>
            </a:r>
            <a:endParaRPr sz="3000"/>
          </a:p>
        </p:txBody>
      </p:sp>
      <p:pic>
        <p:nvPicPr>
          <p:cNvPr id="389" name="Google Shape;389;ga83ead43d0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3450" y="3412375"/>
            <a:ext cx="3782575" cy="2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a83ead43d0_0_22"/>
          <p:cNvSpPr txBox="1"/>
          <p:nvPr>
            <p:ph idx="1" type="body"/>
          </p:nvPr>
        </p:nvSpPr>
        <p:spPr>
          <a:xfrm>
            <a:off x="9216925" y="611635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a83ead43d0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00" y="35112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a83ead43d0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563" y="7994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83ead43d0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2788" y="7994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a83ead43d0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613" y="799400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a83ead43d0_0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3575" y="3511200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a83ead43d0_0_32"/>
          <p:cNvSpPr txBox="1"/>
          <p:nvPr>
            <p:ph type="title"/>
          </p:nvPr>
        </p:nvSpPr>
        <p:spPr>
          <a:xfrm>
            <a:off x="944350" y="218195"/>
            <a:ext cx="97200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/>
              <a:t>1000 km at 1500 epochs: (more complexity but rather inconsistent)</a:t>
            </a:r>
            <a:endParaRPr sz="2800"/>
          </a:p>
        </p:txBody>
      </p:sp>
      <p:pic>
        <p:nvPicPr>
          <p:cNvPr id="401" name="Google Shape;401;ga83ead43d0_0_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8827" y="3449925"/>
            <a:ext cx="3796975" cy="27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a83ead43d0_0_32"/>
          <p:cNvSpPr txBox="1"/>
          <p:nvPr>
            <p:ph idx="1" type="body"/>
          </p:nvPr>
        </p:nvSpPr>
        <p:spPr>
          <a:xfrm>
            <a:off x="9039513" y="605250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b61e501e_1_11"/>
          <p:cNvSpPr txBox="1"/>
          <p:nvPr>
            <p:ph type="title"/>
          </p:nvPr>
        </p:nvSpPr>
        <p:spPr>
          <a:xfrm>
            <a:off x="920400" y="204860"/>
            <a:ext cx="3009900" cy="21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Models Used</a:t>
            </a:r>
            <a:endParaRPr/>
          </a:p>
        </p:txBody>
      </p:sp>
      <p:pic>
        <p:nvPicPr>
          <p:cNvPr id="120" name="Google Shape;120;ga6b61e501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325" y="320125"/>
            <a:ext cx="5854251" cy="21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a6b61e501e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325" y="3142968"/>
            <a:ext cx="5854250" cy="307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a6b61e501e_1_11"/>
          <p:cNvSpPr txBox="1"/>
          <p:nvPr/>
        </p:nvSpPr>
        <p:spPr>
          <a:xfrm>
            <a:off x="5911325" y="2432000"/>
            <a:ext cx="5854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>
                <a:latin typeface="Twentieth Century"/>
                <a:ea typeface="Twentieth Century"/>
                <a:cs typeface="Twentieth Century"/>
                <a:sym typeface="Twentieth Century"/>
              </a:rPr>
              <a:t>Our model consisting of 1 LSTM layer and 1 Dense layer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3" name="Google Shape;123;ga6b61e501e_1_11"/>
          <p:cNvSpPr txBox="1"/>
          <p:nvPr/>
        </p:nvSpPr>
        <p:spPr>
          <a:xfrm>
            <a:off x="5911325" y="6213050"/>
            <a:ext cx="58542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>
                <a:latin typeface="Twentieth Century"/>
                <a:ea typeface="Twentieth Century"/>
                <a:cs typeface="Twentieth Century"/>
                <a:sym typeface="Twentieth Century"/>
              </a:rPr>
              <a:t>George’s model consisting of 5 Dense layers</a:t>
            </a:r>
            <a:endParaRPr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a83ead43d0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75" y="8325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a83ead43d0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638" y="832575"/>
            <a:ext cx="3476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a83ead43d0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13" y="348052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a83ead43d0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075" y="348052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a83ead43d0_0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513" y="832575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a83ead43d0_0_55"/>
          <p:cNvSpPr txBox="1"/>
          <p:nvPr>
            <p:ph type="title"/>
          </p:nvPr>
        </p:nvSpPr>
        <p:spPr>
          <a:xfrm>
            <a:off x="944350" y="218195"/>
            <a:ext cx="9720000" cy="74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1000 km at 2000 epochs: ( )</a:t>
            </a:r>
            <a:endParaRPr sz="3000"/>
          </a:p>
        </p:txBody>
      </p:sp>
      <p:pic>
        <p:nvPicPr>
          <p:cNvPr id="413" name="Google Shape;413;ga83ead43d0_0_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0790" y="3423125"/>
            <a:ext cx="3786350" cy="27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a83ead43d0_0_55"/>
          <p:cNvSpPr txBox="1"/>
          <p:nvPr>
            <p:ph idx="1" type="body"/>
          </p:nvPr>
        </p:nvSpPr>
        <p:spPr>
          <a:xfrm>
            <a:off x="9126150" y="59886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a83ead43d0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812" y="3651675"/>
            <a:ext cx="3572774" cy="26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a83ead43d0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25" y="810619"/>
            <a:ext cx="3686175" cy="268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a83ead43d0_0_77"/>
          <p:cNvSpPr txBox="1"/>
          <p:nvPr>
            <p:ph idx="1" type="body"/>
          </p:nvPr>
        </p:nvSpPr>
        <p:spPr>
          <a:xfrm>
            <a:off x="1024125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500 epochs</a:t>
            </a:r>
            <a:endParaRPr/>
          </a:p>
        </p:txBody>
      </p:sp>
      <p:sp>
        <p:nvSpPr>
          <p:cNvPr id="422" name="Google Shape;422;ga83ead43d0_0_77"/>
          <p:cNvSpPr txBox="1"/>
          <p:nvPr>
            <p:ph idx="1" type="body"/>
          </p:nvPr>
        </p:nvSpPr>
        <p:spPr>
          <a:xfrm>
            <a:off x="9034288" y="32319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200 epochs</a:t>
            </a:r>
            <a:endParaRPr/>
          </a:p>
        </p:txBody>
      </p:sp>
      <p:sp>
        <p:nvSpPr>
          <p:cNvPr id="423" name="Google Shape;423;ga83ead43d0_0_77"/>
          <p:cNvSpPr txBox="1"/>
          <p:nvPr>
            <p:ph idx="1" type="body"/>
          </p:nvPr>
        </p:nvSpPr>
        <p:spPr>
          <a:xfrm>
            <a:off x="4916338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1000</a:t>
            </a:r>
            <a:r>
              <a:rPr lang="en-IN"/>
              <a:t> epochs</a:t>
            </a:r>
            <a:endParaRPr/>
          </a:p>
        </p:txBody>
      </p:sp>
      <p:sp>
        <p:nvSpPr>
          <p:cNvPr id="424" name="Google Shape;424;ga83ead43d0_0_77"/>
          <p:cNvSpPr txBox="1"/>
          <p:nvPr>
            <p:ph idx="1" type="body"/>
          </p:nvPr>
        </p:nvSpPr>
        <p:spPr>
          <a:xfrm>
            <a:off x="9005688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150</a:t>
            </a:r>
            <a:r>
              <a:rPr lang="en-IN"/>
              <a:t>0 epochs</a:t>
            </a:r>
            <a:endParaRPr/>
          </a:p>
        </p:txBody>
      </p:sp>
      <p:sp>
        <p:nvSpPr>
          <p:cNvPr id="425" name="Google Shape;425;ga83ead43d0_0_77"/>
          <p:cNvSpPr txBox="1"/>
          <p:nvPr>
            <p:ph idx="1" type="body"/>
          </p:nvPr>
        </p:nvSpPr>
        <p:spPr>
          <a:xfrm>
            <a:off x="995500" y="3178188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 epochs</a:t>
            </a:r>
            <a:endParaRPr/>
          </a:p>
        </p:txBody>
      </p:sp>
      <p:sp>
        <p:nvSpPr>
          <p:cNvPr id="426" name="Google Shape;426;ga83ead43d0_0_77"/>
          <p:cNvSpPr txBox="1"/>
          <p:nvPr/>
        </p:nvSpPr>
        <p:spPr>
          <a:xfrm>
            <a:off x="664150" y="245450"/>
            <a:ext cx="7031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Twentieth Century"/>
                <a:ea typeface="Twentieth Century"/>
                <a:cs typeface="Twentieth Century"/>
                <a:sym typeface="Twentieth Century"/>
              </a:rPr>
              <a:t>Varying Epochs at 1000 km altitude (averages)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27" name="Google Shape;427;ga83ead43d0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688" y="852001"/>
            <a:ext cx="3629025" cy="260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a83ead43d0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988" y="83145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a83ead43d0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025" y="3715200"/>
            <a:ext cx="3398575" cy="247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a83ead43d0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1825" y="3715201"/>
            <a:ext cx="3572775" cy="26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a83ead43d0_0_77"/>
          <p:cNvSpPr txBox="1"/>
          <p:nvPr>
            <p:ph idx="1" type="body"/>
          </p:nvPr>
        </p:nvSpPr>
        <p:spPr>
          <a:xfrm>
            <a:off x="5014900" y="3178188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5</a:t>
            </a:r>
            <a:r>
              <a:rPr lang="en-IN"/>
              <a:t>0 epochs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83ead43d0_0_115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ga83ead43d0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50" y="8314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a83ead43d0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900" y="831475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a83ead43d0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400" y="831475"/>
            <a:ext cx="36861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a83ead43d0_0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50" y="3689600"/>
            <a:ext cx="36290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a83ead43d0_0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8200" y="3689600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a83ead43d0_0_115"/>
          <p:cNvSpPr txBox="1"/>
          <p:nvPr>
            <p:ph idx="1" type="body"/>
          </p:nvPr>
        </p:nvSpPr>
        <p:spPr>
          <a:xfrm>
            <a:off x="1024125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500 epochs</a:t>
            </a:r>
            <a:endParaRPr/>
          </a:p>
        </p:txBody>
      </p:sp>
      <p:sp>
        <p:nvSpPr>
          <p:cNvPr id="443" name="Google Shape;443;ga83ead43d0_0_115"/>
          <p:cNvSpPr txBox="1"/>
          <p:nvPr>
            <p:ph idx="1" type="body"/>
          </p:nvPr>
        </p:nvSpPr>
        <p:spPr>
          <a:xfrm>
            <a:off x="9034288" y="32319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200 epochs</a:t>
            </a:r>
            <a:endParaRPr/>
          </a:p>
        </p:txBody>
      </p:sp>
      <p:sp>
        <p:nvSpPr>
          <p:cNvPr id="444" name="Google Shape;444;ga83ead43d0_0_115"/>
          <p:cNvSpPr txBox="1"/>
          <p:nvPr>
            <p:ph idx="1" type="body"/>
          </p:nvPr>
        </p:nvSpPr>
        <p:spPr>
          <a:xfrm>
            <a:off x="5014900" y="32319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50 epochs</a:t>
            </a:r>
            <a:endParaRPr/>
          </a:p>
        </p:txBody>
      </p:sp>
      <p:sp>
        <p:nvSpPr>
          <p:cNvPr id="445" name="Google Shape;445;ga83ead43d0_0_115"/>
          <p:cNvSpPr txBox="1"/>
          <p:nvPr>
            <p:ph idx="1" type="body"/>
          </p:nvPr>
        </p:nvSpPr>
        <p:spPr>
          <a:xfrm>
            <a:off x="4916338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1000 epochs</a:t>
            </a:r>
            <a:endParaRPr/>
          </a:p>
        </p:txBody>
      </p:sp>
      <p:pic>
        <p:nvPicPr>
          <p:cNvPr id="446" name="Google Shape;446;ga83ead43d0_0_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8975" y="3712650"/>
            <a:ext cx="36290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a83ead43d0_0_115"/>
          <p:cNvSpPr txBox="1"/>
          <p:nvPr>
            <p:ph idx="1" type="body"/>
          </p:nvPr>
        </p:nvSpPr>
        <p:spPr>
          <a:xfrm>
            <a:off x="9005688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1500 epochs</a:t>
            </a:r>
            <a:endParaRPr/>
          </a:p>
        </p:txBody>
      </p:sp>
      <p:sp>
        <p:nvSpPr>
          <p:cNvPr id="448" name="Google Shape;448;ga83ead43d0_0_115"/>
          <p:cNvSpPr txBox="1"/>
          <p:nvPr>
            <p:ph idx="1" type="body"/>
          </p:nvPr>
        </p:nvSpPr>
        <p:spPr>
          <a:xfrm>
            <a:off x="995525" y="314535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 epochs</a:t>
            </a:r>
            <a:endParaRPr/>
          </a:p>
        </p:txBody>
      </p:sp>
      <p:sp>
        <p:nvSpPr>
          <p:cNvPr id="449" name="Google Shape;449;ga83ead43d0_0_115"/>
          <p:cNvSpPr txBox="1"/>
          <p:nvPr/>
        </p:nvSpPr>
        <p:spPr>
          <a:xfrm>
            <a:off x="664150" y="245450"/>
            <a:ext cx="7031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Twentieth Century"/>
                <a:ea typeface="Twentieth Century"/>
                <a:cs typeface="Twentieth Century"/>
                <a:sym typeface="Twentieth Century"/>
              </a:rPr>
              <a:t>Varying Epochs at 1125 km altitude (averages)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83ead43d0_0_82"/>
          <p:cNvSpPr txBox="1"/>
          <p:nvPr>
            <p:ph type="title"/>
          </p:nvPr>
        </p:nvSpPr>
        <p:spPr>
          <a:xfrm>
            <a:off x="766000" y="136273"/>
            <a:ext cx="8438400" cy="111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0 Degrees Longitude at 20 Epochs</a:t>
            </a:r>
            <a:endParaRPr sz="3000"/>
          </a:p>
        </p:txBody>
      </p:sp>
      <p:pic>
        <p:nvPicPr>
          <p:cNvPr id="455" name="Google Shape;455;ga83ead43d0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25" y="12558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a83ead43d0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8325" y="12558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a83ead43d0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25" y="40400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a83ead43d0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6325" y="40400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a83ead43d0_0_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6325" y="12558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a83ead43d0_0_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8325" y="3903825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a83ead43d0_0_82"/>
          <p:cNvSpPr txBox="1"/>
          <p:nvPr>
            <p:ph idx="1" type="body"/>
          </p:nvPr>
        </p:nvSpPr>
        <p:spPr>
          <a:xfrm>
            <a:off x="9337425" y="629070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83ead43d0_1_6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ga83ead43d0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2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a83ead43d0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4775" y="13282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a83ead43d0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761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a83ead43d0_1_6"/>
          <p:cNvPicPr preferRelativeResize="0"/>
          <p:nvPr/>
        </p:nvPicPr>
        <p:blipFill rotWithShape="1">
          <a:blip r:embed="rId6">
            <a:alphaModFix/>
          </a:blip>
          <a:srcRect b="-3189" l="0" r="0" t="3190"/>
          <a:stretch/>
        </p:blipFill>
        <p:spPr>
          <a:xfrm>
            <a:off x="3959325" y="39761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a83ead43d0_1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0975" y="13282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a83ead43d0_1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6050" y="3976150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a83ead43d0_1_6"/>
          <p:cNvSpPr txBox="1"/>
          <p:nvPr>
            <p:ph idx="1" type="body"/>
          </p:nvPr>
        </p:nvSpPr>
        <p:spPr>
          <a:xfrm>
            <a:off x="8808525" y="630930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  <p:sp>
        <p:nvSpPr>
          <p:cNvPr id="474" name="Google Shape;474;ga83ead43d0_1_6"/>
          <p:cNvSpPr txBox="1"/>
          <p:nvPr>
            <p:ph type="title"/>
          </p:nvPr>
        </p:nvSpPr>
        <p:spPr>
          <a:xfrm>
            <a:off x="766000" y="136273"/>
            <a:ext cx="8438400" cy="111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0 Degrees Longitude at 200 Epochs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3ead43d0_0_8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ga83ead43d0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5" y="38954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a83ead43d0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5" y="12474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a83ead43d0_0_87"/>
          <p:cNvPicPr preferRelativeResize="0"/>
          <p:nvPr/>
        </p:nvPicPr>
        <p:blipFill rotWithShape="1">
          <a:blip r:embed="rId5">
            <a:alphaModFix/>
          </a:blip>
          <a:srcRect b="0" l="-5490" r="5490" t="0"/>
          <a:stretch/>
        </p:blipFill>
        <p:spPr>
          <a:xfrm>
            <a:off x="7811675" y="13402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a83ead43d0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7225" y="38954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a83ead43d0_0_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0675" y="12474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a83ead43d0_0_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0875" y="3811050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a83ead43d0_0_87"/>
          <p:cNvSpPr txBox="1"/>
          <p:nvPr>
            <p:ph idx="1" type="body"/>
          </p:nvPr>
        </p:nvSpPr>
        <p:spPr>
          <a:xfrm>
            <a:off x="8999975" y="619615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  <p:sp>
        <p:nvSpPr>
          <p:cNvPr id="487" name="Google Shape;487;ga83ead43d0_0_87"/>
          <p:cNvSpPr txBox="1"/>
          <p:nvPr>
            <p:ph type="title"/>
          </p:nvPr>
        </p:nvSpPr>
        <p:spPr>
          <a:xfrm>
            <a:off x="766000" y="136273"/>
            <a:ext cx="8438400" cy="111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0 Degrees Longitude at 1000 Epochs</a:t>
            </a:r>
            <a:endParaRPr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83ead43d0_1_23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ga83ead43d0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79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a83ead43d0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158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a83ead43d0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225" y="401587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a83ead43d0_1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0400" y="13679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a83ead43d0_1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0150" y="13679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a83ead43d0_1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3725" y="4015875"/>
            <a:ext cx="36671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a83ead43d0_1_23"/>
          <p:cNvSpPr txBox="1"/>
          <p:nvPr>
            <p:ph idx="1" type="body"/>
          </p:nvPr>
        </p:nvSpPr>
        <p:spPr>
          <a:xfrm>
            <a:off x="8779500" y="630930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Average of 5</a:t>
            </a:r>
            <a:endParaRPr/>
          </a:p>
        </p:txBody>
      </p:sp>
      <p:sp>
        <p:nvSpPr>
          <p:cNvPr id="500" name="Google Shape;500;ga83ead43d0_1_23"/>
          <p:cNvSpPr txBox="1"/>
          <p:nvPr>
            <p:ph type="title"/>
          </p:nvPr>
        </p:nvSpPr>
        <p:spPr>
          <a:xfrm>
            <a:off x="766000" y="136273"/>
            <a:ext cx="8438400" cy="111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0 Degrees Longitude at 2000 Epochs</a:t>
            </a:r>
            <a:endParaRPr sz="3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ga83ead43d0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700" y="3637050"/>
            <a:ext cx="3901175" cy="28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a83ead43d0_0_92"/>
          <p:cNvSpPr txBox="1"/>
          <p:nvPr>
            <p:ph idx="1" type="body"/>
          </p:nvPr>
        </p:nvSpPr>
        <p:spPr>
          <a:xfrm>
            <a:off x="1024125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10</a:t>
            </a:r>
            <a:r>
              <a:rPr lang="en-IN"/>
              <a:t>00 epochs</a:t>
            </a:r>
            <a:endParaRPr/>
          </a:p>
        </p:txBody>
      </p:sp>
      <p:sp>
        <p:nvSpPr>
          <p:cNvPr id="507" name="Google Shape;507;ga83ead43d0_0_92"/>
          <p:cNvSpPr txBox="1"/>
          <p:nvPr>
            <p:ph idx="1" type="body"/>
          </p:nvPr>
        </p:nvSpPr>
        <p:spPr>
          <a:xfrm>
            <a:off x="9112338" y="314535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5</a:t>
            </a:r>
            <a:r>
              <a:rPr lang="en-IN"/>
              <a:t>00 epochs</a:t>
            </a:r>
            <a:endParaRPr/>
          </a:p>
        </p:txBody>
      </p:sp>
      <p:sp>
        <p:nvSpPr>
          <p:cNvPr id="508" name="Google Shape;508;ga83ead43d0_0_92"/>
          <p:cNvSpPr txBox="1"/>
          <p:nvPr>
            <p:ph idx="1" type="body"/>
          </p:nvPr>
        </p:nvSpPr>
        <p:spPr>
          <a:xfrm>
            <a:off x="5014900" y="32319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200</a:t>
            </a:r>
            <a:r>
              <a:rPr lang="en-IN"/>
              <a:t> epochs</a:t>
            </a:r>
            <a:endParaRPr/>
          </a:p>
        </p:txBody>
      </p:sp>
      <p:sp>
        <p:nvSpPr>
          <p:cNvPr id="509" name="Google Shape;509;ga83ead43d0_0_92"/>
          <p:cNvSpPr txBox="1"/>
          <p:nvPr>
            <p:ph idx="1" type="body"/>
          </p:nvPr>
        </p:nvSpPr>
        <p:spPr>
          <a:xfrm>
            <a:off x="4916338" y="611092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15</a:t>
            </a:r>
            <a:r>
              <a:rPr lang="en-IN"/>
              <a:t>00 epochs</a:t>
            </a:r>
            <a:endParaRPr/>
          </a:p>
        </p:txBody>
      </p:sp>
      <p:sp>
        <p:nvSpPr>
          <p:cNvPr id="510" name="Google Shape;510;ga83ead43d0_0_92"/>
          <p:cNvSpPr txBox="1"/>
          <p:nvPr>
            <p:ph idx="1" type="body"/>
          </p:nvPr>
        </p:nvSpPr>
        <p:spPr>
          <a:xfrm>
            <a:off x="9034288" y="6188975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</a:t>
            </a:r>
            <a:r>
              <a:rPr lang="en-IN"/>
              <a:t>00 epochs</a:t>
            </a:r>
            <a:endParaRPr/>
          </a:p>
        </p:txBody>
      </p:sp>
      <p:sp>
        <p:nvSpPr>
          <p:cNvPr id="511" name="Google Shape;511;ga83ead43d0_0_92"/>
          <p:cNvSpPr txBox="1"/>
          <p:nvPr>
            <p:ph idx="1" type="body"/>
          </p:nvPr>
        </p:nvSpPr>
        <p:spPr>
          <a:xfrm>
            <a:off x="995525" y="3145350"/>
            <a:ext cx="1935600" cy="567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20 epochs</a:t>
            </a:r>
            <a:endParaRPr/>
          </a:p>
        </p:txBody>
      </p:sp>
      <p:sp>
        <p:nvSpPr>
          <p:cNvPr id="512" name="Google Shape;512;ga83ead43d0_0_92"/>
          <p:cNvSpPr txBox="1"/>
          <p:nvPr/>
        </p:nvSpPr>
        <p:spPr>
          <a:xfrm>
            <a:off x="664150" y="245450"/>
            <a:ext cx="7031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Twentieth Century"/>
                <a:ea typeface="Twentieth Century"/>
                <a:cs typeface="Twentieth Century"/>
                <a:sym typeface="Twentieth Century"/>
              </a:rPr>
              <a:t>Varying Epochs at 0 degrees longitude (averages) </a:t>
            </a:r>
            <a:endParaRPr sz="20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3" name="Google Shape;513;ga83ead43d0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700" y="8127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a83ead43d0_0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88" y="3637050"/>
            <a:ext cx="36671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a83ead43d0_0_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538" y="71430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a83ead43d0_0_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175" y="36370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a83ead43d0_0_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5200" y="714300"/>
            <a:ext cx="37338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27b3dd0ac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9 November Meeting</a:t>
            </a:r>
            <a:endParaRPr/>
          </a:p>
        </p:txBody>
      </p:sp>
      <p:sp>
        <p:nvSpPr>
          <p:cNvPr id="129" name="Google Shape;129;ga27b3dd0ac_0_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Tested if including electron density and electron temperature as variables in the model improves prediction accuracy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 Electron density significantly improves </a:t>
            </a:r>
            <a:r>
              <a:rPr lang="en-IN" sz="1800"/>
              <a:t>prediction accuracy and electron temperature either slightly improves accuracy or has no effect at all</a:t>
            </a:r>
            <a:r>
              <a:rPr lang="en-IN" sz="1800"/>
              <a:t>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Converted longitude and latitude to sin functions to fulfill boundary conditions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The algorithm will now recognise that 180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-IN" sz="1800"/>
              <a:t> longitude is the same as -180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-IN" sz="1800"/>
              <a:t>, same for 90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-IN" sz="1800"/>
              <a:t> and -90</a:t>
            </a:r>
            <a:r>
              <a:rPr lang="en-IN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°</a:t>
            </a:r>
            <a:r>
              <a:rPr lang="en-IN" sz="1800"/>
              <a:t> latitude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This change noticeably reduces extreme predictions such as predictions of negative ion densities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Implemented a Random Search algorithm to find the combination of hyperparameters that reduces </a:t>
            </a:r>
            <a:r>
              <a:rPr lang="en-IN"/>
              <a:t>prediction</a:t>
            </a:r>
            <a:r>
              <a:rPr lang="en-IN"/>
              <a:t> error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c5b299d07_0_0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Prediction with/without Electron Data</a:t>
            </a:r>
            <a:endParaRPr/>
          </a:p>
        </p:txBody>
      </p:sp>
      <p:sp>
        <p:nvSpPr>
          <p:cNvPr id="135" name="Google Shape;135;gac5b299d07_0_0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ac5b299d0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075" y="2286000"/>
            <a:ext cx="4825050" cy="35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ac5b299d0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5" y="2286000"/>
            <a:ext cx="4733925" cy="34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27b3dd0ac_0_10"/>
          <p:cNvSpPr txBox="1"/>
          <p:nvPr>
            <p:ph type="title"/>
          </p:nvPr>
        </p:nvSpPr>
        <p:spPr>
          <a:xfrm>
            <a:off x="1089328" y="36356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Initial Contour Maps</a:t>
            </a:r>
            <a:endParaRPr/>
          </a:p>
        </p:txBody>
      </p:sp>
      <p:sp>
        <p:nvSpPr>
          <p:cNvPr id="143" name="Google Shape;143;ga27b3dd0ac_0_10"/>
          <p:cNvSpPr txBox="1"/>
          <p:nvPr>
            <p:ph idx="1" type="body"/>
          </p:nvPr>
        </p:nvSpPr>
        <p:spPr>
          <a:xfrm>
            <a:off x="1089328" y="141735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IN"/>
              <a:t>Predicted ion density at a set altitude at various longitudes and latitudes</a:t>
            </a:r>
            <a:endParaRPr b="1"/>
          </a:p>
        </p:txBody>
      </p:sp>
      <p:pic>
        <p:nvPicPr>
          <p:cNvPr id="144" name="Google Shape;144;ga27b3dd0a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75" y="2036175"/>
            <a:ext cx="5819301" cy="46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a27b3dd0a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211" y="2057975"/>
            <a:ext cx="5991864" cy="4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5b299d07_0_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18th Nov Meeting</a:t>
            </a:r>
            <a:endParaRPr/>
          </a:p>
        </p:txBody>
      </p:sp>
      <p:sp>
        <p:nvSpPr>
          <p:cNvPr id="151" name="Google Shape;151;gac5b299d07_0_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Used the GridSearch algorithm to find the optimal loss function, optimizer, nodes, and activation function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 Took around 4 hours to run, was left overnight to find results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Results of GridSearch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The algorithm recommended an ‘MSE’ loss function, 50 nodes, ‘relu’ activation function, and ‘SGD’ optimizer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Running this combination of hyperparameters, the results were much worse, indicating that the gridsearch did not work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Next Steps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IN" sz="1800"/>
              <a:t>Manually change the hyperparameters to find the parameters that reduce prediction error compared to the test set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5b299c29_0_0"/>
          <p:cNvSpPr txBox="1"/>
          <p:nvPr>
            <p:ph type="title"/>
          </p:nvPr>
        </p:nvSpPr>
        <p:spPr>
          <a:xfrm>
            <a:off x="1024124" y="585225"/>
            <a:ext cx="3583200" cy="149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/>
              <a:t>2nd Trial of  Contour Plots</a:t>
            </a:r>
            <a:endParaRPr sz="3000"/>
          </a:p>
        </p:txBody>
      </p:sp>
      <p:sp>
        <p:nvSpPr>
          <p:cNvPr id="157" name="Google Shape;157;gac5b299c29_0_0"/>
          <p:cNvSpPr txBox="1"/>
          <p:nvPr>
            <p:ph idx="1" type="body"/>
          </p:nvPr>
        </p:nvSpPr>
        <p:spPr>
          <a:xfrm>
            <a:off x="752425" y="2286000"/>
            <a:ext cx="3748800" cy="4023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For each plot, the model was run 5 times to predict the ion densities at a given altitude.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The average prediction at each altitude was then plotted.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Negative predictions of densities have been fixed.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1000"/>
              </a:spcAft>
              <a:buSzPts val="2000"/>
              <a:buChar char="●"/>
            </a:pPr>
            <a:r>
              <a:rPr lang="en-IN" sz="2000"/>
              <a:t>Trained using 100% of data.</a:t>
            </a:r>
            <a:endParaRPr sz="2000"/>
          </a:p>
        </p:txBody>
      </p:sp>
      <p:pic>
        <p:nvPicPr>
          <p:cNvPr id="158" name="Google Shape;158;gac5b299c2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200" y="435875"/>
            <a:ext cx="3748699" cy="30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ac5b299c2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026" y="3486118"/>
            <a:ext cx="3583175" cy="288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c5b299c2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6200" y="3471671"/>
            <a:ext cx="3583174" cy="291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ac5b299c2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0" y="435875"/>
            <a:ext cx="3804950" cy="3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2020-10-26T14:38:54Z</dcterms:created>
  <dc:creator>Rayan Basu</dc:creator>
</cp:coreProperties>
</file>